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3A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1874519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3D77B8"/>
                </a:solidFill>
                <a:latin typeface="맑은 고딕"/>
              </a:rPr>
              <a:t>QUALITY ANALYSIS REPORT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240280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4000" b="1">
                <a:solidFill>
                  <a:srgbClr val="FFFFFF"/>
                </a:solidFill>
                <a:latin typeface="맑은 고딕"/>
              </a:rPr>
              <a:t>제품품질 분석 보고서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1560" y="3154680"/>
            <a:ext cx="3840480" cy="36576"/>
          </a:xfrm>
          <a:prstGeom prst="rect">
            <a:avLst/>
          </a:prstGeom>
          <a:solidFill>
            <a:srgbClr val="3D7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31012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0">
                <a:solidFill>
                  <a:srgbClr val="B9CDE6"/>
                </a:solidFill>
                <a:latin typeface="맑은 고딕"/>
              </a:rPr>
              <a:t>2026년 04월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074920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9FB3CC"/>
                </a:solidFill>
                <a:latin typeface="맑은 고딕"/>
              </a:rPr>
              <a:t>대상 기간   2026-04-01 ~ 2026-04-30  ·  가동 30일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FB3CC"/>
                </a:solidFill>
                <a:latin typeface="맑은 고딕"/>
              </a:rPr>
              <a:t>분석 대상   생산 실적 900건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개선 과제 3건 — 담당·검증방법·기대효과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원인은 단정하지 않고 가설과 검증 방법으로 적는다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645920"/>
            <a:ext cx="11155680" cy="457200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19" y="1737360"/>
            <a:ext cx="26974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FFFFFF"/>
                </a:solidFill>
                <a:latin typeface="맑은 고딕"/>
              </a:rPr>
              <a:t>개선 과제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9080" y="173736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FFFFFF"/>
                </a:solidFill>
                <a:latin typeface="맑은 고딕"/>
              </a:rPr>
              <a:t>가설 · 검증 방법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66760" y="173736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FFFFFF"/>
                </a:solidFill>
                <a:latin typeface="맑은 고딕"/>
              </a:rPr>
              <a:t>담당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95560" y="1737360"/>
            <a:ext cx="1417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FFFFFF"/>
                </a:solidFill>
                <a:latin typeface="맑은 고딕"/>
              </a:rPr>
              <a:t>기대효과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2103120"/>
            <a:ext cx="11155680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487168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3D77B8"/>
                </a:solidFill>
                <a:latin typeface="맑은 고딕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19" y="2487168"/>
            <a:ext cx="269747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23A66"/>
                </a:solidFill>
                <a:latin typeface="맑은 고딕"/>
              </a:rPr>
              <a:t>팀 N 작업 방식 점검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69080" y="2304288"/>
            <a:ext cx="4114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150" b="0">
                <a:solidFill>
                  <a:srgbClr val="666666"/>
                </a:solidFill>
                <a:latin typeface="맑은 고딕"/>
              </a:rPr>
              <a:t>가설: 작업 숙련도·교대 조건 차이</a:t>
            </a:r>
          </a:p>
          <a:p>
            <a:pPr algn="l">
              <a:lnSpc>
                <a:spcPct val="140000"/>
              </a:lnSpc>
            </a:pPr>
            <a:r>
              <a:rPr sz="1150" b="0">
                <a:solidFill>
                  <a:srgbClr val="666666"/>
                </a:solidFill>
                <a:latin typeface="맑은 고딕"/>
              </a:rPr>
              <a:t>검증: 작업일지·교육이력·교대표 대조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66760" y="2487168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생산팀 / 품질팀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95560" y="2487168"/>
            <a:ext cx="1417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C0392B"/>
                </a:solidFill>
                <a:latin typeface="맑은 고딕"/>
              </a:rPr>
              <a:t>월 불량 40건↓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3337560"/>
            <a:ext cx="11155680" cy="1143000"/>
          </a:xfrm>
          <a:prstGeom prst="rect">
            <a:avLst/>
          </a:prstGeom>
          <a:solidFill>
            <a:srgbClr val="F2F4F7"/>
          </a:solidFill>
          <a:ln w="9525">
            <a:solidFill>
              <a:srgbClr val="E3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721608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3D77B8"/>
                </a:solidFill>
                <a:latin typeface="맑은 고딕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19" y="3721608"/>
            <a:ext cx="269747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23A66"/>
                </a:solidFill>
                <a:latin typeface="맑은 고딕"/>
              </a:rPr>
              <a:t>Down 방향 공정 조건 재검토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69080" y="3538728"/>
            <a:ext cx="4114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150" b="0">
                <a:solidFill>
                  <a:srgbClr val="666666"/>
                </a:solidFill>
                <a:latin typeface="맑은 고딕"/>
              </a:rPr>
              <a:t>가설: Down 방향의 고정·정렬 조건 불리</a:t>
            </a:r>
          </a:p>
          <a:p>
            <a:pPr algn="l">
              <a:lnSpc>
                <a:spcPct val="140000"/>
              </a:lnSpc>
            </a:pPr>
            <a:r>
              <a:rPr sz="1150" b="0">
                <a:solidFill>
                  <a:srgbClr val="666666"/>
                </a:solidFill>
                <a:latin typeface="맑은 고딕"/>
              </a:rPr>
              <a:t>검증: 방향별 치수 산포 비교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66760" y="3721608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기술팀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95560" y="3721608"/>
            <a:ext cx="1417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C0392B"/>
                </a:solidFill>
                <a:latin typeface="맑은 고딕"/>
              </a:rPr>
              <a:t>월 불량 30건↓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4572000"/>
            <a:ext cx="11155680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956048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3D77B8"/>
                </a:solidFill>
                <a:latin typeface="맑은 고딕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19" y="4956048"/>
            <a:ext cx="269747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23A66"/>
                </a:solidFill>
                <a:latin typeface="맑은 고딕"/>
              </a:rPr>
              <a:t>표면결함 2개 이상 선별 도입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69080" y="4773168"/>
            <a:ext cx="4114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150" b="0">
                <a:solidFill>
                  <a:srgbClr val="666666"/>
                </a:solidFill>
                <a:latin typeface="맑은 고딕"/>
              </a:rPr>
              <a:t>근거: 해당 구간 불량률 46% 이상</a:t>
            </a:r>
          </a:p>
          <a:p>
            <a:pPr algn="l">
              <a:lnSpc>
                <a:spcPct val="140000"/>
              </a:lnSpc>
            </a:pPr>
            <a:r>
              <a:rPr sz="1150" b="0">
                <a:solidFill>
                  <a:srgbClr val="666666"/>
                </a:solidFill>
                <a:latin typeface="맑은 고딕"/>
              </a:rPr>
              <a:t>검증: 2주 시범 적용 후 유출 불량 비교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6760" y="4956048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품질팀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95560" y="4956048"/>
            <a:ext cx="1417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C0392B"/>
                </a:solidFill>
                <a:latin typeface="맑은 고딕"/>
              </a:rPr>
              <a:t>후공정 유출 감소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5852159"/>
            <a:ext cx="11155680" cy="640080"/>
          </a:xfrm>
          <a:prstGeom prst="rect">
            <a:avLst/>
          </a:prstGeom>
          <a:solidFill>
            <a:srgbClr val="FDF3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7240" y="6007607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C0392B"/>
                </a:solidFill>
                <a:latin typeface="맑은 고딕"/>
              </a:rPr>
              <a:t>기한은 이번 회의에서 확정한다 — 현재 모두 미정.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불량률 20.0%, 원인은 팀·작업방향에 집중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핵심 발견 세 가지와 요청 사항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600200"/>
            <a:ext cx="11155680" cy="1051560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1600200"/>
            <a:ext cx="54864" cy="1051560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719072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3D77B8"/>
                </a:solidFill>
                <a:latin typeface="맑은 고딕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1700784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23A66"/>
                </a:solidFill>
                <a:latin typeface="맑은 고딕"/>
              </a:rPr>
              <a:t>팀 N 불량률 38.3%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130552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팀 L(6.3%)의 6.1배. 동일 설비·동일 기간인데도 격차가 가장 크다.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2834640"/>
            <a:ext cx="11155680" cy="1051560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834640"/>
            <a:ext cx="54864" cy="1051560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2953512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3D77B8"/>
                </a:solidFill>
                <a:latin typeface="맑은 고딕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935224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23A66"/>
                </a:solidFill>
                <a:latin typeface="맑은 고딕"/>
              </a:rPr>
              <a:t>Down 방향 작업이 3.2배 불량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3364992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Down 33.8% ↔ 반대 방향 10.5%. 팀 N×Down 조합은 55.6%까지 오른다.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4069080"/>
            <a:ext cx="11155680" cy="1051560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4069080"/>
            <a:ext cx="54864" cy="1051560"/>
          </a:xfrm>
          <a:prstGeom prst="rect">
            <a:avLst/>
          </a:prstGeom>
          <a:solidFill>
            <a:srgbClr val="3D7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187952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3D77B8"/>
                </a:solidFill>
                <a:latin typeface="맑은 고딕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34440" y="4169664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23A66"/>
                </a:solidFill>
                <a:latin typeface="맑은 고딕"/>
              </a:rPr>
              <a:t>설비 파라미터는 불량과 무관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34440" y="4599432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속도·온도·토크의 상관계수가 모두 ±0.06 이내. 실측 지표인 오차(+0.57)·간극(+0.41)만 예측력이 있다.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2920" y="5349240"/>
            <a:ext cx="11155680" cy="868680"/>
          </a:xfrm>
          <a:prstGeom prst="rect">
            <a:avLst/>
          </a:prstGeom>
          <a:solidFill>
            <a:srgbClr val="FDF3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5468112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C0392B"/>
                </a:solidFill>
                <a:latin typeface="맑은 고딕"/>
              </a:rPr>
              <a:t>요청 사항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80644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팀 N 작업 방식 점검과 Down 방향 공정 재검토 — 본 보고서 10쪽 개선 과제 승인 요청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30일간 900건 생산, 180건 불량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이번 달 생산·품질 지표 요약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828800"/>
            <a:ext cx="36118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D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1828800"/>
            <a:ext cx="3611880" cy="54864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084832"/>
            <a:ext cx="3063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총 생산량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450592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123A66"/>
                </a:solidFill>
                <a:latin typeface="맑은 고딕"/>
              </a:rPr>
              <a:t>900 건</a:t>
            </a:r>
          </a:p>
        </p:txBody>
      </p:sp>
      <p:sp>
        <p:nvSpPr>
          <p:cNvPr id="9" name="Rectangle 8"/>
          <p:cNvSpPr/>
          <p:nvPr/>
        </p:nvSpPr>
        <p:spPr>
          <a:xfrm>
            <a:off x="4297680" y="1828800"/>
            <a:ext cx="36118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D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297680" y="1828800"/>
            <a:ext cx="3611880" cy="54864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084832"/>
            <a:ext cx="3063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양품률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2450592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123A66"/>
                </a:solidFill>
                <a:latin typeface="맑은 고딕"/>
              </a:rPr>
              <a:t>80.0 %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92440" y="1828800"/>
            <a:ext cx="36118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D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92440" y="1828800"/>
            <a:ext cx="3611880" cy="54864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66760" y="2084832"/>
            <a:ext cx="3063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불량 건수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760" y="2450592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C0392B"/>
                </a:solidFill>
                <a:latin typeface="맑은 고딕"/>
              </a:rPr>
              <a:t>180 건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3749039"/>
            <a:ext cx="36118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D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3749039"/>
            <a:ext cx="3611880" cy="54864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005072"/>
            <a:ext cx="3063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평균 표면결함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370831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123A66"/>
                </a:solidFill>
                <a:latin typeface="맑은 고딕"/>
              </a:rPr>
              <a:t>1.01 개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97680" y="3749039"/>
            <a:ext cx="36118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D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297680" y="3749039"/>
            <a:ext cx="3611880" cy="54864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0" y="4005072"/>
            <a:ext cx="3063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평균 오차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0" y="4370831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123A66"/>
                </a:solidFill>
                <a:latin typeface="맑은 고딕"/>
              </a:rPr>
              <a:t>0.514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092440" y="3749039"/>
            <a:ext cx="36118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DE2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92440" y="3749039"/>
            <a:ext cx="3611880" cy="54864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66760" y="4005072"/>
            <a:ext cx="3063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666666"/>
                </a:solidFill>
                <a:latin typeface="맑은 고딕"/>
              </a:rPr>
              <a:t>가동일수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66760" y="4370831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123A66"/>
                </a:solidFill>
                <a:latin typeface="맑은 고딕"/>
              </a:rPr>
              <a:t>30 일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양품률 80.0%는 목표 95%에 크게 못 미친다. 불량 180건은 하루 평균 6.0건 수준.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일별 불량률 3.3~33.3%로 요동, 개선 추세 없음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생산일별 불량률 추이 — 월 평균선 대비</a:t>
            </a:r>
          </a:p>
        </p:txBody>
      </p:sp>
      <p:pic>
        <p:nvPicPr>
          <p:cNvPr id="5" name="Picture 4" descr="01_dai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10789920" cy="4194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30일 중 13일이 월 평균(20.0%)을 넘었다. 특정 일자 문제가 아니라 상시적으로 발생하고 있다.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팀 N 불량률 38.3%, 팀 L의 6.1배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팀별 불량률 — 생산량은 세 팀 모두 동일</a:t>
            </a:r>
          </a:p>
        </p:txBody>
      </p:sp>
      <p:pic>
        <p:nvPicPr>
          <p:cNvPr id="5" name="Picture 4" descr="02_t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45920"/>
            <a:ext cx="5760720" cy="40737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0" y="1691640"/>
            <a:ext cx="4800600" cy="3749039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0" y="1874519"/>
            <a:ext cx="4297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B4F8A"/>
                </a:solidFill>
                <a:latin typeface="맑은 고딕"/>
              </a:rPr>
              <a:t>읽는 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2286000"/>
            <a:ext cx="4297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6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·  팀 N — 38.3%  (불량 115건 / 300건)</a:t>
            </a:r>
          </a:p>
          <a:p>
            <a:pPr algn="l">
              <a:lnSpc>
                <a:spcPct val="16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·  팀 M — 15.3%  (불량 46건 / 300건)</a:t>
            </a:r>
          </a:p>
          <a:p>
            <a:pPr algn="l">
              <a:lnSpc>
                <a:spcPct val="16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·  팀 L — 6.3%  (불량 19건 / 300건)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0" y="3611880"/>
            <a:ext cx="42976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세 팀 모두 300건씩 생산했고 설비도 같다.</a:t>
            </a:r>
          </a:p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생산량·설비가 동일한데 불량률만 6.1배 차이가 난다면, 차이는 작업 방식·숙련도·교대 조건 쪽에 있을 가능성이 높다.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개선 1순위는 팀 N. 팀 N을 팀 M 수준으로만 낮춰도 월 불량이 69건 줄어든다.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Down 방향 작업이 반대 방향의 3.2배 불량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작업 방향(Direction)별 불량률</a:t>
            </a:r>
          </a:p>
        </p:txBody>
      </p:sp>
      <p:pic>
        <p:nvPicPr>
          <p:cNvPr id="5" name="Picture 4" descr="03_dir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45920"/>
            <a:ext cx="5760720" cy="40737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0" y="1691640"/>
            <a:ext cx="4800600" cy="3749039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0" y="1874519"/>
            <a:ext cx="4297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B4F8A"/>
                </a:solidFill>
                <a:latin typeface="맑은 고딕"/>
              </a:rPr>
              <a:t>읽는 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2286000"/>
            <a:ext cx="4297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6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·  Down — 33.8%  (367건)</a:t>
            </a:r>
          </a:p>
          <a:p>
            <a:pPr algn="l">
              <a:lnSpc>
                <a:spcPct val="16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·  Up — 10.5%  (533건)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0" y="3246120"/>
            <a:ext cx="429768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작업 방향은 설비 설정이 아니라 작업 순서의 문제다.</a:t>
            </a:r>
          </a:p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Down 방향에서만 불량이 몰린다면 해당 방향의 고정·정렬·이송 조건을 우선 점검해야 한다.</a:t>
            </a:r>
          </a:p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두 방향의 생산 비중도 확인이 필요하다 (Down 367건 / Up 533건).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작업 방향은 배치 조정으로 바꿀 수 있는 변수다 — 즉시 시도 가능한 개선안.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팀 N × Down 조합에서 불량률 55.6%로 폭증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팀과 작업방향을 교차한 불량률</a:t>
            </a:r>
          </a:p>
        </p:txBody>
      </p:sp>
      <p:pic>
        <p:nvPicPr>
          <p:cNvPr id="5" name="Picture 4" descr="04_cro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45920"/>
            <a:ext cx="5943600" cy="57788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40880" y="1691640"/>
            <a:ext cx="4617720" cy="3749039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0" y="1874519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B4F8A"/>
                </a:solidFill>
                <a:latin typeface="맑은 고딕"/>
              </a:rPr>
              <a:t>읽는 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2286000"/>
            <a:ext cx="41148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최악 조합 팀 N×Down 55.6%</a:t>
            </a:r>
          </a:p>
          <a:p>
            <a:pPr algn="l">
              <a:lnSpc>
                <a:spcPct val="15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최선 조합 L×Up 3.1%</a:t>
            </a:r>
          </a:p>
          <a:p>
            <a:pPr algn="l">
              <a:lnSpc>
                <a:spcPct val="150000"/>
              </a:lnSpc>
              <a:defRPr sz="1250" b="0">
                <a:solidFill>
                  <a:srgbClr val="222A35"/>
                </a:solidFill>
                <a:latin typeface="맑은 고딕"/>
              </a:defRPr>
            </a:pPr>
          </a:p>
          <a:p>
            <a:pPr algn="l">
              <a:lnSpc>
                <a:spcPct val="15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두 조합의 차이는 18배다.</a:t>
            </a:r>
          </a:p>
          <a:p>
            <a:pPr algn="l">
              <a:lnSpc>
                <a:spcPct val="150000"/>
              </a:lnSpc>
            </a:pPr>
            <a:r>
              <a:rPr sz="1250" b="0">
                <a:solidFill>
                  <a:srgbClr val="222A35"/>
                </a:solidFill>
                <a:latin typeface="맑은 고딕"/>
              </a:rPr>
              <a:t>팀과 방향 어느 한쪽만 보면 놓치는 구간이며, 이 조합에 우선 개입하면 가장 큰 효과를 얻는다.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단기 조치안 — 팀 N에는 Down 방향 작업 배정을 줄이고, 불가피하면 이중 검사를 적용한다.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표면결함 2개부터 불량률이 46%로 급등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표면결함 개수별 불량률 — 선별 기준 후보</a:t>
            </a:r>
          </a:p>
        </p:txBody>
      </p:sp>
      <p:pic>
        <p:nvPicPr>
          <p:cNvPr id="5" name="Picture 4" descr="05_defec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45920"/>
            <a:ext cx="5943600" cy="42399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40880" y="1691640"/>
            <a:ext cx="4617720" cy="3749039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0" y="1874519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B4F8A"/>
                </a:solidFill>
                <a:latin typeface="맑은 고딕"/>
              </a:rPr>
              <a:t>읽는 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2286000"/>
            <a:ext cx="4114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0개 — 1.4%  (363건)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1개 — 9.3%  (301건)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2개 — 45.5%  (145건)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3개 — 83.1%  (59건)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4개 — 100.0%  (22건)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5개 — 100.0%  (8건)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결함 6개 — 100.0%  (2건)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4343400"/>
            <a:ext cx="4114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결함 2개 이상은 236건이며 이 구간의 불량률은 62% 수준이다.</a:t>
            </a:r>
          </a:p>
          <a:p>
            <a:pPr algn="l">
              <a:lnSpc>
                <a:spcPct val="145000"/>
              </a:lnSpc>
            </a:pPr>
            <a:r>
              <a:rPr sz="1200" b="0">
                <a:solidFill>
                  <a:srgbClr val="666666"/>
                </a:solidFill>
                <a:latin typeface="맑은 고딕"/>
              </a:rPr>
              <a:t>공정 중 선별 기준으로 쓸 수 있다.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제안 — 표면결함 2개 이상은 후공정 투입 전 선별한다. 검사 부하와 선별 손실을 함께 검토해야 한다.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123A66"/>
                </a:solidFill>
                <a:latin typeface="맑은 고딕"/>
              </a:rPr>
              <a:t>설비 파라미터는 불량과 무관, 오차·간극만 예측력 있음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666666"/>
                </a:solidFill>
                <a:latin typeface="맑은 고딕"/>
              </a:rPr>
              <a:t>공정 변수와 불량 여부의 상관계수</a:t>
            </a:r>
          </a:p>
        </p:txBody>
      </p:sp>
      <p:pic>
        <p:nvPicPr>
          <p:cNvPr id="5" name="Picture 4" descr="06_cor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6309360" cy="38843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15200" y="1691640"/>
            <a:ext cx="4343400" cy="3749039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0" y="1874519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B4F8A"/>
                </a:solidFill>
                <a:latin typeface="맑은 고딕"/>
              </a:rPr>
              <a:t>읽는 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286000"/>
            <a:ext cx="384048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예측력 있음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Gap  +0.41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Error  +0.57</a:t>
            </a:r>
          </a:p>
          <a:p>
            <a:pPr algn="l">
              <a:lnSpc>
                <a:spcPct val="150000"/>
              </a:lnSpc>
              <a:defRPr sz="1200" b="0">
                <a:solidFill>
                  <a:srgbClr val="222A35"/>
                </a:solidFill>
                <a:latin typeface="맑은 고딕"/>
              </a:defRPr>
            </a:pP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사실상 무관 (±0.1 이내)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Speed_P  -0.06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Temp_P  -0.02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Torque_P  -0.02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Speed_Q  +0.02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Angle_Q  +0.03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222A35"/>
                </a:solidFill>
                <a:latin typeface="맑은 고딕"/>
              </a:rPr>
              <a:t>·  Weight  +0.04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144768"/>
            <a:ext cx="11155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1B4F8A"/>
                </a:solidFill>
                <a:latin typeface="맑은 고딕"/>
              </a:rPr>
              <a:t>속도·온도·토크를 조정해 온 기존 개선 활동이 효과가 없던 이유다. 다만 상관은 원인이 아니다 — 다음 장의 검증 계획으로 확인한다.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